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6b00b63852d4408" /><Relationship Type="http://schemas.openxmlformats.org/officeDocument/2006/relationships/extended-properties" Target="/docProps/app.xml" Id="R840cdc2d6d3148e7" /><Relationship Type="http://schemas.openxmlformats.org/officeDocument/2006/relationships/officeDocument" Target="/ppt/presentation.xml" Id="R96ad5a604c73426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6a932dadc3e4da9"/>
  </p:sldMasterIdLst>
  <p:notesMasterIdLst>
    <p:notesMasterId xmlns:r="http://schemas.openxmlformats.org/officeDocument/2006/relationships" r:id="Reb32a5f4cdc94fc5"/>
  </p:notesMasterIdLst>
  <p:sldIdLst>
    <p:sldId xmlns:r="http://schemas.openxmlformats.org/officeDocument/2006/relationships" id="256" r:id="Rbe6a519f4fc64d29"/>
    <p:sldId xmlns:r="http://schemas.openxmlformats.org/officeDocument/2006/relationships" id="257" r:id="R9ff3f1b4ec544c16"/>
    <p:sldId xmlns:r="http://schemas.openxmlformats.org/officeDocument/2006/relationships" id="258" r:id="Rb6a2cf16b15a49ad"/>
    <p:sldId xmlns:r="http://schemas.openxmlformats.org/officeDocument/2006/relationships" id="259" r:id="R7407a211523545d9"/>
    <p:sldId xmlns:r="http://schemas.openxmlformats.org/officeDocument/2006/relationships" id="260" r:id="R57a4d70b270747f3"/>
    <p:sldId xmlns:r="http://schemas.openxmlformats.org/officeDocument/2006/relationships" id="261" r:id="Rdc3688645e7f440c"/>
    <p:sldId xmlns:r="http://schemas.openxmlformats.org/officeDocument/2006/relationships" id="262" r:id="R2f68832c5e354519"/>
    <p:sldId xmlns:r="http://schemas.openxmlformats.org/officeDocument/2006/relationships" id="263" r:id="R8f526e3efc504a26"/>
    <p:sldId xmlns:r="http://schemas.openxmlformats.org/officeDocument/2006/relationships" id="264" r:id="R8fc81703d447473d"/>
    <p:sldId xmlns:r="http://schemas.openxmlformats.org/officeDocument/2006/relationships" id="265" r:id="R2e66576e0b684245"/>
    <p:sldId xmlns:r="http://schemas.openxmlformats.org/officeDocument/2006/relationships" id="266" r:id="R8929dbcc40504fb0"/>
    <p:sldId xmlns:r="http://schemas.openxmlformats.org/officeDocument/2006/relationships" id="267" r:id="Rf94c05df31ce4078"/>
    <p:sldId xmlns:r="http://schemas.openxmlformats.org/officeDocument/2006/relationships" id="268" r:id="R7360d9d1684f44f5"/>
    <p:sldId xmlns:r="http://schemas.openxmlformats.org/officeDocument/2006/relationships" id="269" r:id="R0227896109c14c61"/>
    <p:sldId xmlns:r="http://schemas.openxmlformats.org/officeDocument/2006/relationships" id="270" r:id="Rc67edf2b08714bd1"/>
    <p:sldId xmlns:r="http://schemas.openxmlformats.org/officeDocument/2006/relationships" id="271" r:id="R46e1890613d24403"/>
    <p:sldId xmlns:r="http://schemas.openxmlformats.org/officeDocument/2006/relationships" id="272" r:id="Rdeed28454b7d455b"/>
    <p:sldId xmlns:r="http://schemas.openxmlformats.org/officeDocument/2006/relationships" id="273" r:id="R8e0e817e56af46a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2aa74a8ec3a4927" /><Relationship Type="http://schemas.openxmlformats.org/officeDocument/2006/relationships/slideMaster" Target="/ppt/slideMasters/slideMaster1.xml" Id="Rb6a932dadc3e4da9" /><Relationship Type="http://schemas.openxmlformats.org/officeDocument/2006/relationships/notesMaster" Target="/ppt/notesMasters/notesMaster1.xml" Id="Reb32a5f4cdc94fc5" /><Relationship Type="http://schemas.openxmlformats.org/officeDocument/2006/relationships/presProps" Target="/ppt/presProps.xml" Id="Raea35096ee12410e" /><Relationship Type="http://schemas.openxmlformats.org/officeDocument/2006/relationships/tableStyles" Target="/ppt/tableStyles.xml" Id="Rfa8f3af56bd04cff" /><Relationship Type="http://schemas.openxmlformats.org/officeDocument/2006/relationships/slide" Target="/ppt/slides/slide1.xml" Id="Rbe6a519f4fc64d29" /><Relationship Type="http://schemas.openxmlformats.org/officeDocument/2006/relationships/slide" Target="/ppt/slides/slide2.xml" Id="R9ff3f1b4ec544c16" /><Relationship Type="http://schemas.openxmlformats.org/officeDocument/2006/relationships/slide" Target="/ppt/slides/slide3.xml" Id="Rb6a2cf16b15a49ad" /><Relationship Type="http://schemas.openxmlformats.org/officeDocument/2006/relationships/slide" Target="/ppt/slides/slide4.xml" Id="R7407a211523545d9" /><Relationship Type="http://schemas.openxmlformats.org/officeDocument/2006/relationships/slide" Target="/ppt/slides/slide5.xml" Id="R57a4d70b270747f3" /><Relationship Type="http://schemas.openxmlformats.org/officeDocument/2006/relationships/slide" Target="/ppt/slides/slide6.xml" Id="Rdc3688645e7f440c" /><Relationship Type="http://schemas.openxmlformats.org/officeDocument/2006/relationships/slide" Target="/ppt/slides/slide7.xml" Id="R2f68832c5e354519" /><Relationship Type="http://schemas.openxmlformats.org/officeDocument/2006/relationships/slide" Target="/ppt/slides/slide8.xml" Id="R8f526e3efc504a26" /><Relationship Type="http://schemas.openxmlformats.org/officeDocument/2006/relationships/slide" Target="/ppt/slides/slide9.xml" Id="R8fc81703d447473d" /><Relationship Type="http://schemas.openxmlformats.org/officeDocument/2006/relationships/slide" Target="/ppt/slides/slide10.xml" Id="R2e66576e0b684245" /><Relationship Type="http://schemas.openxmlformats.org/officeDocument/2006/relationships/slide" Target="/ppt/slides/slide11.xml" Id="R8929dbcc40504fb0" /><Relationship Type="http://schemas.openxmlformats.org/officeDocument/2006/relationships/slide" Target="/ppt/slides/slide12.xml" Id="Rf94c05df31ce4078" /><Relationship Type="http://schemas.openxmlformats.org/officeDocument/2006/relationships/slide" Target="/ppt/slides/slide13.xml" Id="R7360d9d1684f44f5" /><Relationship Type="http://schemas.openxmlformats.org/officeDocument/2006/relationships/slide" Target="/ppt/slides/slide14.xml" Id="R0227896109c14c61" /><Relationship Type="http://schemas.openxmlformats.org/officeDocument/2006/relationships/slide" Target="/ppt/slides/slide15.xml" Id="Rc67edf2b08714bd1" /><Relationship Type="http://schemas.openxmlformats.org/officeDocument/2006/relationships/slide" Target="/ppt/slides/slide16.xml" Id="R46e1890613d24403" /><Relationship Type="http://schemas.openxmlformats.org/officeDocument/2006/relationships/slide" Target="/ppt/slides/slide17.xml" Id="Rdeed28454b7d455b" /><Relationship Type="http://schemas.openxmlformats.org/officeDocument/2006/relationships/slide" Target="/ppt/slides/slide18.xml" Id="R8e0e817e56af46a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a55304b003044a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3588e7077ddf4527" /><Relationship Type="http://schemas.openxmlformats.org/officeDocument/2006/relationships/notesMaster" Target="/ppt/notesMasters/notesMaster1.xml" Id="Rc5706f22656e41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f897f1797744457" /><Relationship Type="http://schemas.openxmlformats.org/officeDocument/2006/relationships/notesMaster" Target="/ppt/notesMasters/notesMaster1.xml" Id="Ra38f1f7668f341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64f786cb9d5432d" /><Relationship Type="http://schemas.openxmlformats.org/officeDocument/2006/relationships/notesMaster" Target="/ppt/notesMasters/notesMaster1.xml" Id="R837acb5565fa43d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6e2aaaa7d5a4821" /><Relationship Type="http://schemas.openxmlformats.org/officeDocument/2006/relationships/notesMaster" Target="/ppt/notesMasters/notesMaster1.xml" Id="R534ba370da474b3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4d8eb6352204cea" /><Relationship Type="http://schemas.openxmlformats.org/officeDocument/2006/relationships/notesMaster" Target="/ppt/notesMasters/notesMaster1.xml" Id="Ra49fb6ff20674a9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57b7ff652874c18" /><Relationship Type="http://schemas.openxmlformats.org/officeDocument/2006/relationships/notesMaster" Target="/ppt/notesMasters/notesMaster1.xml" Id="Raf8c72852394469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2d80ed40a27495a" /><Relationship Type="http://schemas.openxmlformats.org/officeDocument/2006/relationships/notesMaster" Target="/ppt/notesMasters/notesMaster1.xml" Id="Rc4c2ace96d1b4b7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6df9ba8e9f943f0" /><Relationship Type="http://schemas.openxmlformats.org/officeDocument/2006/relationships/notesMaster" Target="/ppt/notesMasters/notesMaster1.xml" Id="Rba6589a994114d5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ad8ac7504c4b82" /><Relationship Type="http://schemas.openxmlformats.org/officeDocument/2006/relationships/notesMaster" Target="/ppt/notesMasters/notesMaster1.xml" Id="R3b6c4446800b488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76d34a1074b433a" /><Relationship Type="http://schemas.openxmlformats.org/officeDocument/2006/relationships/notesMaster" Target="/ppt/notesMasters/notesMaster1.xml" Id="R44426a1bd0fc4dc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ba83ffe16fe4d06" /><Relationship Type="http://schemas.openxmlformats.org/officeDocument/2006/relationships/notesMaster" Target="/ppt/notesMasters/notesMaster1.xml" Id="Rf08035c4cfab422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5a16de494d84a2f" /><Relationship Type="http://schemas.openxmlformats.org/officeDocument/2006/relationships/notesMaster" Target="/ppt/notesMasters/notesMaster1.xml" Id="Refb8e16c6941495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2eb855f98bc4612" /><Relationship Type="http://schemas.openxmlformats.org/officeDocument/2006/relationships/notesMaster" Target="/ppt/notesMasters/notesMaster1.xml" Id="R3317d5d45d2147fa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5443da2208347e9" /><Relationship Type="http://schemas.openxmlformats.org/officeDocument/2006/relationships/notesMaster" Target="/ppt/notesMasters/notesMaster1.xml" Id="Rd14cfa05130e4d0a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c31520927944654" /><Relationship Type="http://schemas.openxmlformats.org/officeDocument/2006/relationships/notesMaster" Target="/ppt/notesMasters/notesMaster1.xml" Id="R953c2a272df9401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fbb2fa85ff34e46" /><Relationship Type="http://schemas.openxmlformats.org/officeDocument/2006/relationships/notesMaster" Target="/ppt/notesMasters/notesMaster1.xml" Id="R97756e96bad84880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7d25c55f1a94b23" /><Relationship Type="http://schemas.openxmlformats.org/officeDocument/2006/relationships/notesMaster" Target="/ppt/notesMasters/notesMaster1.xml" Id="Rcf29b192e390423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4879c16bfa44d86" /><Relationship Type="http://schemas.openxmlformats.org/officeDocument/2006/relationships/notesMaster" Target="/ppt/notesMasters/notesMaster1.xml" Id="R8a6165423aa7472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사고 여부와 별개로 안전점검과 현장 조치 기록을 보존하십시오. 법정 보고 여부는 행사 유형과 관할 기관 기준을 확인해야 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d9a85ee023f42c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5474f3405414d56" /><Relationship Type="http://schemas.openxmlformats.org/officeDocument/2006/relationships/slideLayout" Target="/ppt/slideLayouts/slideLayout1.xml" Id="R772e614e76c64a6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72e614e76c64a6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dda688c8a74d58" /><Relationship Type="http://schemas.openxmlformats.org/officeDocument/2006/relationships/notesSlide" Target="/ppt/notesSlides/notesSlide1.xml" Id="R65701aaec2b348a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289e25de1041a2" /><Relationship Type="http://schemas.openxmlformats.org/officeDocument/2006/relationships/notesSlide" Target="/ppt/notesSlides/notesSlide2.xml" Id="R2f94cfb0dd9b4a2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880abf9e07445fa" /><Relationship Type="http://schemas.openxmlformats.org/officeDocument/2006/relationships/notesSlide" Target="/ppt/notesSlides/notesSlide3.xml" Id="Rcb4cd2a9f8a3471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226dec209141b4" /><Relationship Type="http://schemas.openxmlformats.org/officeDocument/2006/relationships/notesSlide" Target="/ppt/notesSlides/notesSlide4.xml" Id="R0f1dfe717cf3479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107f3019ad4c20" /><Relationship Type="http://schemas.openxmlformats.org/officeDocument/2006/relationships/notesSlide" Target="/ppt/notesSlides/notesSlide5.xml" Id="R1ec4e4240db84dbf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b9916b826c04d8b" /><Relationship Type="http://schemas.openxmlformats.org/officeDocument/2006/relationships/notesSlide" Target="/ppt/notesSlides/notesSlide6.xml" Id="R60b4409169474f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85feaa949143cc" /><Relationship Type="http://schemas.openxmlformats.org/officeDocument/2006/relationships/notesSlide" Target="/ppt/notesSlides/notesSlide7.xml" Id="R4dc2a3d2dd2a49c3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3f0e544aee4e39" /><Relationship Type="http://schemas.openxmlformats.org/officeDocument/2006/relationships/notesSlide" Target="/ppt/notesSlides/notesSlide8.xml" Id="R79f8507b9d954c6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b07ea613894aef" /><Relationship Type="http://schemas.openxmlformats.org/officeDocument/2006/relationships/notesSlide" Target="/ppt/notesSlides/notesSlide9.xml" Id="R537b19c4ed7043d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d1a7c4e62b94f2c" /><Relationship Type="http://schemas.openxmlformats.org/officeDocument/2006/relationships/notesSlide" Target="/ppt/notesSlides/notesSlide10.xml" Id="Rc01251f7daf9473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ac7ee5c76c4a2f" /><Relationship Type="http://schemas.openxmlformats.org/officeDocument/2006/relationships/notesSlide" Target="/ppt/notesSlides/notesSlide11.xml" Id="Rb701f90c2ac14e5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f20ef173c7a458e" /><Relationship Type="http://schemas.openxmlformats.org/officeDocument/2006/relationships/notesSlide" Target="/ppt/notesSlides/notesSlide12.xml" Id="Rd7e4e485782f4a7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8adb6a6bbb4018" /><Relationship Type="http://schemas.openxmlformats.org/officeDocument/2006/relationships/notesSlide" Target="/ppt/notesSlides/notesSlide13.xml" Id="R124f51abb4a64a4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d1a0f9b374421a" /><Relationship Type="http://schemas.openxmlformats.org/officeDocument/2006/relationships/notesSlide" Target="/ppt/notesSlides/notesSlide14.xml" Id="Ree8ffdfe2540425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ff4b39a40594259" /><Relationship Type="http://schemas.openxmlformats.org/officeDocument/2006/relationships/notesSlide" Target="/ppt/notesSlides/notesSlide15.xml" Id="R01251c4a102c44a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f8b2750b5a4079" /><Relationship Type="http://schemas.openxmlformats.org/officeDocument/2006/relationships/notesSlide" Target="/ppt/notesSlides/notesSlide16.xml" Id="Rc4826d5695f145a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20a044c1e40462b" /><Relationship Type="http://schemas.openxmlformats.org/officeDocument/2006/relationships/notesSlide" Target="/ppt/notesSlides/notesSlide17.xml" Id="R967b8a3d84514ef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7b4ea566e44029" /><Relationship Type="http://schemas.openxmlformats.org/officeDocument/2006/relationships/notesSlide" Target="/ppt/notesSlides/notesSlide18.xml" Id="R7c536cd494af4a20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4A3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6290C6-2840-4F07-ABE8-F68B76F79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00250"/>
            <a:ext cx="1028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4950" b="1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25824B-371A-409A-9153-6AA869892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43250"/>
            <a:ext cx="990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950">
                <a:solidFill>
                  <a:srgbClr val="DDEBE6"/>
                </a:solidFill>
                <a:latin typeface="Malgun Gothic"/>
                <a:ea typeface="Malgun Gothic"/>
                <a:cs typeface="Malgun Gothic"/>
              </a:defRPr>
            </a:pPr>
            <a:r>
              <a:rPr sz="1950">
                <a:solidFill>
                  <a:srgbClr val="DDEBE6"/>
                </a:solidFill>
                <a:latin typeface="Malgun Gothic"/>
                <a:ea typeface="Malgun Gothic"/>
                <a:cs typeface="Malgun Gothic"/>
              </a:rPr>
              <a:t>목표, 운영 결과, 예산, 개선 사항을 근거와 함께 정리하는 편집용 양식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5EC3ADF-C2D2-4A9A-AFCB-104A54A0B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048250"/>
            <a:ext cx="981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FFFFFF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FFFFFF"/>
                </a:solidFill>
                <a:latin typeface="Malgun Gothic"/>
                <a:ea typeface="Malgun Gothic"/>
                <a:cs typeface="Malgun Gothic"/>
              </a:rPr>
              <a:t>행사명  [입력]    행사일  [입력]    작성자  [입력]</a:t>
            </a:r>
          </a:p>
        </p:txBody>
      </p:sp>
    </p:spTree>
    <p:extLst>
      <p:ext uri="{BB962C8B-B14F-4D97-AF65-F5344CB8AC3E}">
        <p14:creationId xmlns:p14="http://schemas.microsoft.com/office/powerpoint/2010/main" val="62978172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21584B1-30E2-4ED4-8ED1-1616FB2807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사용 방법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CDEE8E-FAC0-4F7D-8A02-6E96710D2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계획과 결과를 같은 기준으로 비교하고, 수치의 출처를 함께 기록합니다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23900" y="1762125"/>
          <a:ext xmlns:a="http://schemas.openxmlformats.org/drawingml/2006/main" cx="1066800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381250"/>
                <a:gridCol w="8286750"/>
              </a:tblGrid>
              <a:tr h="685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작성 원칙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적용 방법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계획과 결과 비교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기획안의 목표값과 실제값을 같은 단위로 씁니다</a:t>
                      </a:r>
                    </a:p>
                  </a:txBody>
                  <a:tcPr marL="91440" marR="91440" marT="45720" marB="45720"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근거 연결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참가자 명단, 설문, 정산표, 운영일지의 파일명을 기록합니다</a:t>
                      </a:r>
                    </a:p>
                  </a:txBody>
                  <a:tcPr marL="91440" marR="91440" marT="45720" marB="45720"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문제와 조치 분리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발생 사실, 현장 조치, 다음 행사 개선안을 구분합니다</a:t>
                      </a:r>
                    </a:p>
                  </a:txBody>
                  <a:tcPr marL="91440" marR="91440" marT="45720" marB="45720"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sz="150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사진 사용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0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촬영일, 장소, 장면 설명을 함께 기록합니다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3EC61F-13D4-4540-B739-FA0FDBE59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추천 파일명: 행사명_결과보고서_YYYYMMDD_v1.0.pptx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4F5C0B-2D06-4DC1-A960-0D7D01057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5972455-C964-4837-AAED-448B9FC05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255607078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7470C5-CECE-4B0A-AD54-8391B5337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결과 요약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E5A22BF-C529-48AE-988F-E7BD8FBFDF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핵심 결과와 다음 조치를 한 페이지에서 확인합니다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71750"/>
                <a:gridCol w="8096250"/>
              </a:tblGrid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항목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결과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행사 목적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주요 성과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참가 결과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예산 결과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주요 이슈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다음 행사 우선 조치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3E0900-D65F-453B-AFC8-AD14EC335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E12AFA-A9EA-4260-A5E8-8CB0657DF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CA7A1A0-BF69-4590-B9EA-133FD9FDF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14353647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A13843-914E-414F-95FA-88E622D8A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행사 개요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BD65A7-0811-49BF-9C41-469D0B31A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최종 실행 조건을 기록합니다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71750"/>
                <a:gridCol w="8096250"/>
              </a:tblGrid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항목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최종 내용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행사명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일시와 장소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주최·주관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대상과 규모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주요 프로그램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55789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운영 범위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5B7E81-B6F2-49C7-879A-30B463A4C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5E8743-A6D8-42E2-98ED-63E97F5BB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1758110-F540-4AE0-9196-96541D78EB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59473117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E142CD-73E6-4D52-B1A1-83C53B08A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목표 달성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8461EB-8B0B-4DB3-A2FE-8C65172558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기획안의 성공 기준과 실제 결과를 같은 단위로 비교합니다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048000"/>
                <a:gridCol w="1714500"/>
                <a:gridCol w="1714500"/>
                <a:gridCol w="1714500"/>
                <a:gridCol w="2476500"/>
              </a:tblGrid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목표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목표값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실제값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달성 여부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근거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24A0B1D-B456-4DE4-A48B-5E69C2908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1890CD8-7587-471F-B479-09B2AAF36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0955C9-BD9C-40DD-ACCB-4E043059AE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40010996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1864C1-441A-4F86-81F4-E1CAFD9FD1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참가 현황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7500D8-C3D7-4263-906B-D57D817F6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초청, 신청, 실제 참석, 중도 이탈을 구분합니다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1524000"/>
                <a:gridCol w="1524000"/>
                <a:gridCol w="2857500"/>
                <a:gridCol w="2667000"/>
              </a:tblGrid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구분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인원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비율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집계 기준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출처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초청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신청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실제 참석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중도 이탈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F0012F-10E1-4AA5-A294-FFC0BE5E8C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5FF9A9F-116E-4053-82DF-83C69AB6E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E2B7FF5-A983-41DE-A3F4-39C428B0E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146934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5637772-984A-485C-AA80-EB58DF1DC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프로그램 결과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46BAFDD-B03F-4DC8-975D-4EE498024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계획한 시간과 실제 진행, 참가 반응을 함께 기록합니다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286000"/>
                <a:gridCol w="1428750"/>
                <a:gridCol w="1428750"/>
                <a:gridCol w="2000250"/>
                <a:gridCol w="2095500"/>
                <a:gridCol w="1905000"/>
              </a:tblGrid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프로그램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계획 시간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실제 시간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참가·반응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차이 원인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개선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EBD1F6-799F-46FE-8DC9-ACE1E3B29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8CF4EF-FAB6-42C0-8BCD-A7AC3B3A2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7D212F-DD35-450B-B815-93BA36DBA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2392172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2EE6FD-3B0B-468B-8B19-97A1C8006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운영 결과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4F2B190-28B5-4492-8794-793D0D2AE3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현장 파트별로 잘된 점과 보완 사항을 구분합니다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2286000"/>
                <a:gridCol w="2190750"/>
                <a:gridCol w="2190750"/>
                <a:gridCol w="2095500"/>
              </a:tblGrid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분야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결과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문제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현장 조치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다음 개선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등록·안내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무대·진행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기술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협력사·인력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BBCE93F-229F-4CAB-84E8-8A494410B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ADB8D5-DC45-46E3-8894-594F57BCBE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71438B-6FAF-4057-863B-F7087F719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42529413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21D5A38-3E27-4A6A-8878-0FA7A7B8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홍보와 안내 결과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610F78-79F3-4F7F-A2B6-3655B93E1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채널별 도달과 참가 전환을 확인합니다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1714500"/>
                <a:gridCol w="1714500"/>
                <a:gridCol w="1619250"/>
                <a:gridCol w="1809750"/>
                <a:gridCol w="2095500"/>
              </a:tblGrid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채널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대상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발송·게시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도달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참여 전환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확인 사항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FCDE19C-1F59-40B8-8F39-6A00DA7C1B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5D2E12-0D4E-4F47-810F-25BC35C2A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D67704-83D9-4BB9-B93E-F02AD315A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3930515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2744D2D-7870-4731-A213-491EEBAC5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안전과 사고 기록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7C6BEC-1D28-4F3E-9C0D-EDF36D31B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사고가 없었더라도 점검과 조치 기록을 남깁니다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2000250"/>
                <a:gridCol w="2000250"/>
                <a:gridCol w="2000250"/>
                <a:gridCol w="1714500"/>
                <a:gridCol w="1619250"/>
              </a:tblGrid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구분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발생 시각·장소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상황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즉시 조치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보고·인계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후속 조치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사고·부상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 또는 없음]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관객 밀집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 또는 없음]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시설·기술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 또는 없음]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기상·기타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 또는 없음]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8C7AE7-CBE1-4A69-85E2-F03638E8D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7A7426-4098-40B3-B340-8F190D8C7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B55ED70-D27A-43E9-97CC-4EA07DC19A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10504615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5BBC20F-1F71-414F-9877-DEC2C9F04D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예산 정산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79D445-05CC-4822-B6BF-A21174EDB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승인 예산, 실제 집행, 차이와 미지급을 비교합니다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05000"/>
                <a:gridCol w="1428750"/>
                <a:gridCol w="1428750"/>
                <a:gridCol w="1333500"/>
                <a:gridCol w="1428750"/>
                <a:gridCol w="1333500"/>
                <a:gridCol w="1809750"/>
              </a:tblGrid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구분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승인 예산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실제 집행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차이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지급 완료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미지급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사유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기획·운영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장소·기술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프로그램·제작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안전·기타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127E04D-0FF6-4B22-AF39-74DC2FB8C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1E7C97-4655-4638-B8AD-07532BBA3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BDC9AC6-0EAA-480F-B984-6C2AE5442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44824587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9CDFE0-7687-4309-B862-A60BE75CA7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산출물 인계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70345F-9BEF-425A-8ED4-55C6D2096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최종 파일의 위치와 수령 확인을 남깁니다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3143250"/>
                <a:gridCol w="1428750"/>
                <a:gridCol w="1428750"/>
                <a:gridCol w="1428750"/>
                <a:gridCol w="1143000"/>
              </a:tblGrid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산출물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파일명·링크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작성자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수령자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수령일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상태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결과보고서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사진·영상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정산 자료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운영 기록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D1142CD-9CD1-4C24-8916-3A87A11FC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AE0AE8-0597-4E08-9289-B6CD38D06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BDDFFC-C266-46C0-A4DC-74303A424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91116895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34C33C-DC79-4E76-8573-37220AEFB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사진 기록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E03C00-3235-46D8-8B7F-C298DD1E9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대표 사진은 장면과 의미가 설명되도록 배치합니다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524000"/>
                <a:gridCol w="2476500"/>
                <a:gridCol w="2952750"/>
                <a:gridCol w="1714500"/>
                <a:gridCol w="2000250"/>
              </a:tblGrid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사진 번호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촬영 시각·장소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장면 설명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활용 범위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원본 위치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사진 01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[사진 삽입]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사진 02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[사진 삽입]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사진 03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[사진 삽입]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7073EE5-B6F1-4F86-AF50-A95B2F7206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CC5D89-19BD-40E4-A822-DC818F218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6254683-8AB9-4116-AA3D-8C62A3EEC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6449458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86947C9-11DE-4B04-ADB7-800D09BDE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문제와 조치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6BA7D2-A3EF-4E76-B933-E18925695A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원인 추정과 확인된 사실을 구분합니다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2286000"/>
                <a:gridCol w="1809750"/>
                <a:gridCol w="1809750"/>
                <a:gridCol w="1809750"/>
                <a:gridCol w="1524000"/>
              </a:tblGrid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문제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확인된 사실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원인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현장 조치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재발 방지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담당·기한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FACA74-8601-4687-8508-E2F831EC2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6028A0-85B9-47D0-902A-C5455B70B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1702195-230E-4D9C-B50C-52036DA16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35840345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A9283F8-4FBB-4433-98ED-DECAD9840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참가자 의견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BAD3071-5FAA-455E-93AE-82734E891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설문 수치와 대표 의견을 함께 기록합니다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76500"/>
                <a:gridCol w="1428750"/>
                <a:gridCol w="1714500"/>
                <a:gridCol w="2857500"/>
                <a:gridCol w="2190750"/>
              </a:tblGrid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질문·지표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응답 수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결과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대표 의견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해석 시 주의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만족도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추천 의향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가장 유용한 내용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개선 요청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A81AB8-4642-4EEB-8F16-424C8709E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D03B91-1D3E-4136-A6DC-0F16CAC72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554ACA9-FF7A-40C6-AD0D-D54DBFF3A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38873773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AD2925-6ACA-402C-B97B-18DE238801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운영 회고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A1B86-7A51-4DC9-B978-D9A40317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유지할 방식과 바꿀 방식을 실제 근거와 연결합니다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809750"/>
                <a:gridCol w="2190750"/>
                <a:gridCol w="2190750"/>
                <a:gridCol w="2381250"/>
                <a:gridCol w="2095500"/>
              </a:tblGrid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주제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유지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변경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근거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다음 적용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기획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준비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현장 운영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78105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협업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B5DF4B-9B39-48EE-B82D-7CF9ECCE8D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60166F-A8D4-4AED-B78F-F941FE05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DEA147D-DEAE-4F73-92A7-372A6C7E9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16</a:t>
            </a:r>
          </a:p>
        </p:txBody>
      </p:sp>
    </p:spTree>
    <p:extLst>
      <p:ext uri="{BB962C8B-B14F-4D97-AF65-F5344CB8AC3E}">
        <p14:creationId xmlns:p14="http://schemas.microsoft.com/office/powerpoint/2010/main" val="19606925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82DD40-09EE-4470-9A33-E4AA76F6D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후속 조치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2DADE91-0F02-4B78-846D-0C40F9908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종료 뒤 남은 업무와 담당, 완료 기준을 기록합니다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857500"/>
                <a:gridCol w="1428750"/>
                <a:gridCol w="1428750"/>
                <a:gridCol w="2476500"/>
                <a:gridCol w="1428750"/>
                <a:gridCol w="1047750"/>
              </a:tblGrid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후속 업무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담당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기한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완료 기준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상태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증빙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976313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08A468-9BEA-426D-A8B2-DA9887C49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061C98-174F-4E03-AB4D-3F0237B7F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D362D8-FB34-43CD-AD2D-734897FC1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17</a:t>
            </a:r>
          </a:p>
        </p:txBody>
      </p:sp>
    </p:spTree>
    <p:extLst>
      <p:ext uri="{BB962C8B-B14F-4D97-AF65-F5344CB8AC3E}">
        <p14:creationId xmlns:p14="http://schemas.microsoft.com/office/powerpoint/2010/main" val="1616828651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B518F6-D832-4F22-921F-A0F37B902E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72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defRPr>
            </a:pPr>
            <a:r>
              <a:rPr sz="3150" b="1">
                <a:solidFill>
                  <a:srgbClr val="0B4A3F"/>
                </a:solidFill>
                <a:latin typeface="Malgun Gothic"/>
                <a:ea typeface="Malgun Gothic"/>
                <a:cs typeface="Malgun Gothic"/>
              </a:rPr>
              <a:t>부록 확인 목록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981479-3925-4F51-981A-DF728E826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10668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575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보고서 제출 전 근거 자료와 개인정보를 확인합니다</a:t>
            </a:r>
          </a:p>
        </p:txBody>
      </p:sp>
      <p:graphicFrame>
        <p:nvGraphicFramePr>
          <p:cNvPr id="9" name=""/>
          <p:cNvGraphicFramePr/>
          <p:nvPr/>
        </p:nvGraphicFramePr>
        <p:xfrm>
          <a:off xmlns:a="http://schemas.openxmlformats.org/drawingml/2006/main" x="704850" y="1619250"/>
          <a:ext xmlns:a="http://schemas.openxmlformats.org/drawingml/2006/main" cx="10763250" cy="3905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7239000"/>
                <a:gridCol w="1714500"/>
                <a:gridCol w="1714500"/>
              </a:tblGrid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확인 항목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결과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담당</a:t>
                      </a:r>
                    </a:p>
                  </a:txBody>
                  <a:tcPr marL="91440" marR="91440" marT="45720" marB="45720">
                    <a:solidFill>
                      <a:srgbClr val="0B4A3F"/>
                    </a:solidFill>
                  </a:tcPr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참가자 수와 설문 응답 수의 출처를 표시했습니다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예산 합계가 최종 정산표와 일치합니다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사진 사용 동의와 공개 범위를 확인했습니다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연락처와 계좌 등 개인정보를 제거했습니다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  <a:tr h="650875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B4A3F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후속 조치의 담당자와 기한을 지정했습니다</a:t>
                      </a:r>
                    </a:p>
                  </a:txBody>
                  <a:tcPr marL="91440" marR="91440" marT="45720" marB="45720">
                    <a:solidFill>
                      <a:srgbClr val="F2F6F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  <a:tc>
                  <a:txBody>
                    <a:bodyPr/>
                    <a:lstStyle/>
                    <a:p>
                      <a:r>
                        <a:rPr sz="1350">
                          <a:solidFill>
                            <a:srgbClr val="17322D"/>
                          </a:solidFill>
                          <a:latin typeface="Malgun Gothic"/>
                          <a:ea typeface="Malgun Gothic"/>
                          <a:cs typeface="Malgun Gothic"/>
                        </a:rPr>
                        <a:t>[입력]</a:t>
                      </a:r>
                    </a:p>
                  </a:txBody>
                  <a:tcPr marL="91440" marR="91440" marT="45720" marB="45720"/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3099AF4-5BCA-4252-9341-B9D47CB84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" y="5905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275" i="1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수치와 판단에는 근거 파일이나 확인자를 함께 남기세요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224B0D-239D-4CD6-9726-104CBFA02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457950"/>
            <a:ext cx="857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행사 결과보고서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AC6225-62E2-4F36-8265-506239663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457950"/>
            <a:ext cx="666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defRPr>
            </a:pPr>
            <a:r>
              <a:rPr sz="1050">
                <a:solidFill>
                  <a:srgbClr val="5F6F6B"/>
                </a:solidFill>
                <a:latin typeface="Malgun Gothic"/>
                <a:ea typeface="Malgun Gothic"/>
                <a:cs typeface="Malgun Gothic"/>
              </a:rPr>
              <a:t>18</a:t>
            </a:r>
          </a:p>
        </p:txBody>
      </p:sp>
    </p:spTree>
    <p:extLst>
      <p:ext uri="{BB962C8B-B14F-4D97-AF65-F5344CB8AC3E}">
        <p14:creationId xmlns:p14="http://schemas.microsoft.com/office/powerpoint/2010/main" val="97189316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2026-09-29T07:20:10.2110000Z</dcterms:created>
  <dcterms:modified xsi:type="dcterms:W3CDTF">2026-09-29T07:20:10.2110000Z</dcterms:modified>
</coreProperties>
</file>